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0" r:id="rId2"/>
    <p:sldId id="406" r:id="rId3"/>
    <p:sldId id="404" r:id="rId4"/>
    <p:sldId id="386" r:id="rId5"/>
    <p:sldId id="398" r:id="rId6"/>
    <p:sldId id="399" r:id="rId7"/>
    <p:sldId id="400" r:id="rId8"/>
    <p:sldId id="392" r:id="rId9"/>
    <p:sldId id="401" r:id="rId10"/>
    <p:sldId id="397" r:id="rId11"/>
    <p:sldId id="394" r:id="rId12"/>
    <p:sldId id="405" r:id="rId13"/>
    <p:sldId id="374" r:id="rId14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ED888E"/>
    <a:srgbClr val="D7D7D9"/>
    <a:srgbClr val="FD4664"/>
    <a:srgbClr val="606060"/>
    <a:srgbClr val="8FC8C4"/>
    <a:srgbClr val="39393A"/>
    <a:srgbClr val="6D6E70"/>
    <a:srgbClr val="361971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6408" autoAdjust="0"/>
  </p:normalViewPr>
  <p:slideViewPr>
    <p:cSldViewPr snapToGrid="0" showGuides="1">
      <p:cViewPr varScale="1">
        <p:scale>
          <a:sx n="83" d="100"/>
          <a:sy n="83" d="100"/>
        </p:scale>
        <p:origin x="59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F6ACE5D-7A6F-4231-95BB-00235C2D4B7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B03A4963-4C50-4771-BB51-D518A9A09A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566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61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3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28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2605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42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8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97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9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8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15.12.2020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hyperlink" Target="https://t.me/zno2020k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no-kharkiv.org.u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994" y="2535032"/>
            <a:ext cx="11840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ЗНО-2021</a:t>
            </a:r>
            <a:endParaRPr lang="uk-UA" sz="7200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29743" y="3774522"/>
            <a:ext cx="11269473" cy="9525"/>
          </a:xfrm>
          <a:prstGeom prst="line">
            <a:avLst/>
          </a:prstGeom>
          <a:ln w="63500">
            <a:solidFill>
              <a:srgbClr val="8FC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7" y="365589"/>
            <a:ext cx="2923992" cy="8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1027" y="4066402"/>
            <a:ext cx="11840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36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собливості проведення та реєстрації</a:t>
            </a:r>
            <a:endParaRPr lang="uk-UA" sz="3600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5418" y="734237"/>
            <a:ext cx="10033553" cy="785282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Після завантаження заяви потрібно роздрукувати реквізити для сплати  в особистому кабінеті та здійснити оплату послуги </a:t>
            </a:r>
            <a:r>
              <a:rPr lang="uk-UA" sz="2400" b="1" dirty="0" smtClean="0">
                <a:solidFill>
                  <a:srgbClr val="C00000"/>
                </a:solidFill>
              </a:rPr>
              <a:t>з 05 - 22 </a:t>
            </a:r>
            <a:r>
              <a:rPr lang="uk-UA" sz="2400" b="1" smtClean="0">
                <a:solidFill>
                  <a:srgbClr val="C00000"/>
                </a:solidFill>
              </a:rPr>
              <a:t>січня  2021 року</a:t>
            </a:r>
            <a:endParaRPr lang="uk-U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10829" y="2010207"/>
            <a:ext cx="3225042" cy="3691346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реквізитами</a:t>
            </a:r>
          </a:p>
          <a:p>
            <a:pPr algn="ctr">
              <a:defRPr/>
            </a:pP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оплатити </a:t>
            </a: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послугу через фінансові установи, електронний платіжний засіб, термінали </a:t>
            </a: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самообслуговування </a:t>
            </a: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 протягом трьох робочих днів із дня створення реєстраційної </a:t>
            </a: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</a:t>
            </a:r>
            <a:endParaRPr lang="uk-UA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57863" y="2010207"/>
            <a:ext cx="2925877" cy="369134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Послугу можна оплатити 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uk-U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посилання в особистому кабінеті </a:t>
            </a: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за реквізитами, які </a:t>
            </a:r>
            <a:r>
              <a:rPr lang="uk-U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 роздрукувати </a:t>
            </a:r>
            <a:endParaRPr lang="uk-U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1450" t="61667" r="38510" b="16733"/>
          <a:stretch/>
        </p:blipFill>
        <p:spPr bwMode="auto">
          <a:xfrm>
            <a:off x="4717295" y="2026799"/>
            <a:ext cx="2976113" cy="2596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59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7863" y="1715035"/>
            <a:ext cx="10187289" cy="1064956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 пробного ЗНО повинен в особистому кабінеті 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перевірити статус реєстрації!</a:t>
            </a:r>
          </a:p>
          <a:p>
            <a:pPr algn="ctr" fontAlgn="base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 дії виконано правильно і ХРЦОЯО підтвердить заяву та оплату, </a:t>
            </a:r>
          </a:p>
          <a:p>
            <a:pPr algn="ctr" fontAlgn="base"/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 пункти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будуть зеленого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кольору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7862" y="786931"/>
            <a:ext cx="10187289" cy="769900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Перевірка статусів обробки реєстраційної заяви та оплати 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25.01.2021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68" y="2844646"/>
            <a:ext cx="7072313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5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2088" y="2456747"/>
            <a:ext cx="10302948" cy="999148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 для проходження пробного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ЗНО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передбачає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автоматичної реєстрації для участі в основній сесії зовнішнього незалежного оцінювання.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2088" y="3727052"/>
            <a:ext cx="10302948" cy="1014041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пробного ЗНО </a:t>
            </a: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будуть зараховані</a:t>
            </a:r>
            <a:r>
              <a:rPr lang="uk-U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оцінки за державну підсумкову атестацію та не будуть використані для участі в конкурсному відборі під час вступу до закладів вищої освіти.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92088" y="980236"/>
            <a:ext cx="10302948" cy="1184740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проходить з метою ознайомлення всіх охочих із процедурою проведення зовнішнього незалежного оцінювання, структурою та змістом тестового зошита, порядком доступу до пункту тестування та робочого місця.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є обов’язковим.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92088" y="5130028"/>
            <a:ext cx="10302948" cy="1014041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Особа, яка реєструється для проходження пробного ЗНО може обрати будь-який населений пункт із запропонованого переліку Полтавської, Сумської, Харківської областей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107950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endParaRPr lang="uk-UA" altLang="ru-RU" sz="1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" y="322225"/>
            <a:ext cx="2924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24175" y="488950"/>
            <a:ext cx="71882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800" b="1" dirty="0">
                <a:solidFill>
                  <a:srgbClr val="ED888E"/>
                </a:solidFill>
                <a:cs typeface="Arial" panose="020B0604020202020204" pitchFamily="34" charset="0"/>
              </a:rPr>
              <a:t>інформаційної</a:t>
            </a: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 705-07-37; (097) 83-23-496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8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800" b="1" dirty="0" smtClean="0">
                <a:solidFill>
                  <a:srgbClr val="ED888E"/>
                </a:solidFill>
                <a:cs typeface="Arial" panose="020B0604020202020204" pitchFamily="34" charset="0"/>
              </a:rPr>
              <a:t>технічної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 705-15-48</a:t>
            </a:r>
            <a:endParaRPr kumimoji="1" lang="uk-UA" altLang="ru-RU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Електронна 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пошта</a:t>
            </a:r>
            <a:r>
              <a:rPr kumimoji="1" lang="en-US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uk-UA" altLang="ru-RU" sz="2800" b="1" dirty="0" smtClean="0">
                <a:solidFill>
                  <a:srgbClr val="ED888E"/>
                </a:solidFill>
                <a:cs typeface="Arial" panose="020B0604020202020204" pitchFamily="34" charset="0"/>
              </a:rPr>
              <a:t>пробного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ЗНО: </a:t>
            </a:r>
            <a:endParaRPr kumimoji="1" lang="uk-UA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help@zno-kharkiv.org.ua</a:t>
            </a:r>
            <a:r>
              <a:rPr kumimoji="1" lang="uk-UA" altLang="ru-RU" sz="2800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kumimoji="1" lang="en-US" altLang="ru-RU" sz="2800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Сайт: </a:t>
            </a:r>
            <a:endParaRPr kumimoji="1" lang="en-US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www.zno-kharkiv.org.ua</a:t>
            </a:r>
            <a:r>
              <a:rPr kumimoji="1" lang="uk-UA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1000" b="1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ru-RU" altLang="ru-RU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014" name="Прямоугольник 1"/>
          <p:cNvSpPr>
            <a:spLocks noChangeArrowheads="1"/>
          </p:cNvSpPr>
          <p:nvPr/>
        </p:nvSpPr>
        <p:spPr bwMode="auto">
          <a:xfrm>
            <a:off x="543465" y="5133403"/>
            <a:ext cx="122522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4000" dirty="0">
                <a:solidFill>
                  <a:schemeClr val="bg2">
                    <a:lumMod val="25000"/>
                  </a:schemeClr>
                </a:solidFill>
              </a:rPr>
              <a:t>Телеграм-канал ХРЦОЯО   </a:t>
            </a:r>
            <a:r>
              <a:rPr lang="uk-UA" altLang="ru-RU" sz="4000" dirty="0">
                <a:hlinkClick r:id="rId4"/>
              </a:rPr>
              <a:t>https://</a:t>
            </a:r>
            <a:r>
              <a:rPr lang="uk-UA" altLang="ru-RU" sz="4000" dirty="0" smtClean="0">
                <a:hlinkClick r:id="rId4"/>
              </a:rPr>
              <a:t>t.me/zno2020kh</a:t>
            </a:r>
            <a:endParaRPr lang="uk-UA" altLang="ru-RU" sz="4000" dirty="0" smtClean="0"/>
          </a:p>
          <a:p>
            <a:r>
              <a:rPr lang="uk-UA" altLang="ru-RU" sz="4000" dirty="0" smtClean="0"/>
              <a:t> </a:t>
            </a:r>
            <a:r>
              <a:rPr lang="en-US" altLang="ru-RU" sz="4000" dirty="0" smtClean="0">
                <a:solidFill>
                  <a:schemeClr val="bg2">
                    <a:lumMod val="25000"/>
                  </a:schemeClr>
                </a:solidFill>
              </a:rPr>
              <a:t>Instagram   </a:t>
            </a:r>
            <a:r>
              <a:rPr lang="en-US" altLang="ru-RU" sz="4000" dirty="0" smtClean="0"/>
              <a:t>                           </a:t>
            </a:r>
            <a:r>
              <a:rPr lang="en-US" altLang="ru-RU" sz="4000" b="1" dirty="0" smtClean="0">
                <a:solidFill>
                  <a:srgbClr val="F24E5E"/>
                </a:solidFill>
              </a:rPr>
              <a:t>zno202</a:t>
            </a:r>
            <a:r>
              <a:rPr lang="uk-UA" altLang="ru-RU" sz="4000" b="1" dirty="0" smtClean="0">
                <a:solidFill>
                  <a:srgbClr val="F24E5E"/>
                </a:solidFill>
              </a:rPr>
              <a:t>1</a:t>
            </a:r>
            <a:r>
              <a:rPr lang="en-US" altLang="ru-RU" sz="4000" b="1" dirty="0" err="1" smtClean="0">
                <a:solidFill>
                  <a:srgbClr val="F24E5E"/>
                </a:solidFill>
              </a:rPr>
              <a:t>kh</a:t>
            </a:r>
            <a:endParaRPr lang="uk-UA" altLang="ru-RU" sz="4000" b="1" dirty="0">
              <a:solidFill>
                <a:srgbClr val="F24E5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34"/>
          <a:stretch/>
        </p:blipFill>
        <p:spPr>
          <a:xfrm>
            <a:off x="167260" y="5347678"/>
            <a:ext cx="457073" cy="4207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8339"/>
          <a:stretch/>
        </p:blipFill>
        <p:spPr>
          <a:xfrm>
            <a:off x="167260" y="5849616"/>
            <a:ext cx="507357" cy="5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927" y="1370181"/>
            <a:ext cx="1161468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333333"/>
                </a:solidFill>
                <a:latin typeface="Segoe UI" panose="020B0502040204020203" pitchFamily="34" charset="0"/>
              </a:rPr>
              <a:t>Пробне</a:t>
            </a:r>
            <a:r>
              <a:rPr lang="ru-RU" sz="3600" dirty="0" smtClean="0">
                <a:solidFill>
                  <a:srgbClr val="333333"/>
                </a:solidFill>
                <a:latin typeface="Segoe UI" panose="020B0502040204020203" pitchFamily="34" charset="0"/>
              </a:rPr>
              <a:t> ЗНО </a:t>
            </a:r>
            <a:r>
              <a:rPr lang="ru-RU" sz="3600" dirty="0" err="1" smtClean="0">
                <a:solidFill>
                  <a:srgbClr val="333333"/>
                </a:solidFill>
                <a:latin typeface="Segoe UI" panose="020B0502040204020203" pitchFamily="34" charset="0"/>
              </a:rPr>
              <a:t>дає</a:t>
            </a:r>
            <a:r>
              <a:rPr lang="ru-RU" sz="3600" dirty="0" smtClean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ru-RU" sz="3600" dirty="0" err="1">
                <a:solidFill>
                  <a:srgbClr val="333333"/>
                </a:solidFill>
                <a:latin typeface="Segoe UI" panose="020B0502040204020203" pitchFamily="34" charset="0"/>
              </a:rPr>
              <a:t>можливість</a:t>
            </a:r>
            <a:r>
              <a:rPr lang="ru-RU" sz="3600" dirty="0" smtClean="0">
                <a:solidFill>
                  <a:srgbClr val="333333"/>
                </a:solidFill>
                <a:latin typeface="Segoe UI" panose="020B0502040204020203" pitchFamily="34" charset="0"/>
              </a:rPr>
              <a:t>:</a:t>
            </a:r>
          </a:p>
          <a:p>
            <a:pPr algn="ctr"/>
            <a:endParaRPr lang="ru-RU" sz="3600" dirty="0" smtClean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600" dirty="0" err="1" smtClean="0"/>
              <a:t>ознайомитись</a:t>
            </a:r>
            <a:r>
              <a:rPr lang="ru-RU" sz="3600" dirty="0" smtClean="0"/>
              <a:t> </a:t>
            </a:r>
            <a:r>
              <a:rPr lang="ru-RU" sz="3600" dirty="0" err="1" smtClean="0"/>
              <a:t>із</a:t>
            </a:r>
            <a:r>
              <a:rPr lang="ru-RU" sz="3600" dirty="0" smtClean="0"/>
              <a:t> </a:t>
            </a:r>
            <a:r>
              <a:rPr lang="ru-RU" sz="4400" b="1" dirty="0"/>
              <a:t>процедурою</a:t>
            </a:r>
            <a:r>
              <a:rPr lang="ru-RU" sz="3600" dirty="0"/>
              <a:t> </a:t>
            </a:r>
            <a:r>
              <a:rPr lang="ru-RU" sz="3600" dirty="0" err="1"/>
              <a:t>проведення</a:t>
            </a:r>
            <a:r>
              <a:rPr lang="ru-RU" sz="3600" dirty="0"/>
              <a:t> </a:t>
            </a:r>
            <a:r>
              <a:rPr lang="ru-RU" sz="3600" dirty="0" smtClean="0"/>
              <a:t>ЗНО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600" dirty="0" err="1">
                <a:solidFill>
                  <a:srgbClr val="333333"/>
                </a:solidFill>
                <a:latin typeface="Segoe UI" panose="020B0502040204020203" pitchFamily="34" charset="0"/>
              </a:rPr>
              <a:t>психологічно</a:t>
            </a:r>
            <a:r>
              <a:rPr lang="ru-RU" sz="3600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ru-RU" sz="3600" dirty="0" err="1">
                <a:solidFill>
                  <a:srgbClr val="333333"/>
                </a:solidFill>
                <a:latin typeface="Segoe UI" panose="020B0502040204020203" pitchFamily="34" charset="0"/>
              </a:rPr>
              <a:t>налаштуватися</a:t>
            </a:r>
            <a:r>
              <a:rPr lang="ru-RU" sz="3600" dirty="0">
                <a:solidFill>
                  <a:srgbClr val="333333"/>
                </a:solidFill>
                <a:latin typeface="Segoe UI" panose="020B0502040204020203" pitchFamily="34" charset="0"/>
              </a:rPr>
              <a:t> на </a:t>
            </a:r>
            <a:r>
              <a:rPr lang="ru-RU" sz="3600" dirty="0" err="1">
                <a:solidFill>
                  <a:srgbClr val="333333"/>
                </a:solidFill>
                <a:latin typeface="Segoe UI" panose="020B0502040204020203" pitchFamily="34" charset="0"/>
              </a:rPr>
              <a:t>проходження</a:t>
            </a:r>
            <a:r>
              <a:rPr lang="ru-RU" sz="3600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ru-RU" sz="3600" dirty="0" smtClean="0">
                <a:solidFill>
                  <a:srgbClr val="333333"/>
                </a:solidFill>
                <a:latin typeface="Segoe UI" panose="020B0502040204020203" pitchFamily="34" charset="0"/>
              </a:rPr>
              <a:t>ЗНО</a:t>
            </a:r>
            <a:endParaRPr lang="ru-RU" sz="3600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508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ПЕРЕВАГИ ПРОБНОГО ЗНО-2021*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9559" y="6313821"/>
            <a:ext cx="10993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проведення «Пробного ЗНО» належить до повноважень Українського та регіональних центрів оцінювання якості освіти </a:t>
            </a:r>
            <a:endParaRPr lang="en-US" sz="1400" b="1" dirty="0">
              <a:solidFill>
                <a:srgbClr val="F24E5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891" y="839785"/>
            <a:ext cx="116747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проведення пробного ЗНО ВІДПОВІДАЄ процедурі основного ЗНО (залучаються сертифіковані фахівці)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ЗАВДАННЯ пробного ЗНО ВІДПОВІДАЮТЬ вимогам Програм, характеристикам і структурі сертифікаційних робіт ЗНО поточного року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БЛАНКИ відповідей пробного ЗНО ІДЕНТИЧНІ до бланків основного ЗНО поточного року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РЕЗУЛЬТАТИ ВСТАНОВЛЮЮТЬСЯ за шкалою 1-12 та шкалою 100-200 балів (у разі подолання порогу «склав/не склав») серед учасників пробного ЗНО поточного року по всій Україні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ВИБОРУ БУДЬ-ЯКОГО ПРЕДМЕТА ЗНО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ВИБОРУ МОВИ, якою особа бажає отримати завдання пробного тесту - українська, кримськотатарська, молдавська, польська, російська, румунська, угорська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СТВОРЕННЯ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ОСОБЛИВИХ УМОВ (для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особливими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освітніми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потребами)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присутність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перекладача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жестової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перекладача-дактилолога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аудиторії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ЗНО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зошитів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завданнями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бланків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відповідей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надрукованих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шрифтом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кегл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тощо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Додатково БЕЗКОШТОВНО кожен зареєстрований на пробне ЗНО учасник має доступ до матеріалів з усіх предметів ЗНО та сервісу з визначення результатів з усіх предметів ЗНО </a:t>
            </a:r>
          </a:p>
        </p:txBody>
      </p:sp>
    </p:spTree>
    <p:extLst>
      <p:ext uri="{BB962C8B-B14F-4D97-AF65-F5344CB8AC3E}">
        <p14:creationId xmlns:p14="http://schemas.microsoft.com/office/powerpoint/2010/main" val="26433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070" t="9369" r="17364" b="35042"/>
          <a:stretch/>
        </p:blipFill>
        <p:spPr>
          <a:xfrm>
            <a:off x="1291605" y="1748118"/>
            <a:ext cx="9885911" cy="48081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1291604" y="734236"/>
            <a:ext cx="9885911" cy="839070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Зайти на сайт Харківського РЦОЯО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zno-kharkiv.org.ua</a:t>
            </a: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ПРОБНЕ ЗНО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1248" y="3152634"/>
            <a:ext cx="1719617" cy="2320118"/>
          </a:xfrm>
          <a:prstGeom prst="roundRect">
            <a:avLst/>
          </a:prstGeom>
          <a:noFill/>
          <a:ln w="57150">
            <a:solidFill>
              <a:srgbClr val="ED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08108" y="822335"/>
            <a:ext cx="9170894" cy="839070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Натиснути кнопку «</a:t>
            </a: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</a:t>
            </a:r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та </a:t>
            </a:r>
            <a:r>
              <a:rPr lang="uk-U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виконати кроки зазначені в інформаційних повідомленнях. Уважно заповнити електронну форму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08" y="1855013"/>
            <a:ext cx="9170894" cy="471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4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47028" y="734235"/>
            <a:ext cx="10233893" cy="1054223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Вибираючи один предмет із переліку, зверніть увагу, що передбачено встановлення результатів за шкалою 1-12 балів  та рейтинговою шкалою 100-200 балів, </a:t>
            </a:r>
          </a:p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крім предмета </a:t>
            </a: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(завдання рівня стандарт)</a:t>
            </a:r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передбачено </a:t>
            </a:r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встановлення результатів за шкалою 100-200 балів</a:t>
            </a:r>
            <a:endPara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283" t="25709" r="4730" b="14943"/>
          <a:stretch/>
        </p:blipFill>
        <p:spPr>
          <a:xfrm>
            <a:off x="1347028" y="2133599"/>
            <a:ext cx="10233893" cy="45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7865" y="734235"/>
            <a:ext cx="10066264" cy="1054223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предметів історія України, математика, математика (завдання рівня стандарт), фізика, хімія, біологія, географія Ви можете </a:t>
            </a: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мову</a:t>
            </a:r>
            <a:r>
              <a:rPr lang="uk-UA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якою бажаєте отримати завдання пробного ЗНО – українська, кримськотатарська, молдавська, польська, російська, румунська, угорська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85" y="2031319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5417" y="734236"/>
            <a:ext cx="10033553" cy="1282823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заповнення електронної форми реєстраційної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веб-сайті ХРЦОЯО створюється інформаційна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сторінка учасника пробного ЗНО (Особистий кабінет), доступ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якої здійснюється за персональним кодом та РІN-кодом, які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ЗБЕРЕГТИ,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попередньо погодившись з Порядком проведення пробного ЗНО-2021</a:t>
            </a:r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4" y="2122567"/>
            <a:ext cx="9185180" cy="444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5418" y="734236"/>
            <a:ext cx="10033553" cy="1175246"/>
          </a:xfrm>
          <a:prstGeom prst="roundRect">
            <a:avLst/>
          </a:prstGeom>
          <a:solidFill>
            <a:srgbClr val="D7D7D9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заходу в Особистий кабінет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січня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 має роздрукувати реєстраційну заяву, перевірити зазначені дані, поставити підпис та завантажити  у вигляді відсканованого зображення  </a:t>
            </a: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 *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JPG/ .PNG/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Заява, яка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відповідає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визначеним вимогам,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буде розглянута та підтверджена</a:t>
            </a:r>
            <a:endParaRPr lang="uk-U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64" y="2420472"/>
            <a:ext cx="5257432" cy="368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08" y="2420472"/>
            <a:ext cx="4895850" cy="367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0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12700</TotalTime>
  <Words>706</Words>
  <Application>Microsoft Office PowerPoint</Application>
  <PresentationFormat>Широкоэкранный</PresentationFormat>
  <Paragraphs>78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Open Sans Light</vt:lpstr>
      <vt:lpstr>Segoe 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Dimashero</cp:lastModifiedBy>
  <cp:revision>393</cp:revision>
  <cp:lastPrinted>2019-12-09T10:20:58Z</cp:lastPrinted>
  <dcterms:created xsi:type="dcterms:W3CDTF">2019-04-04T08:53:31Z</dcterms:created>
  <dcterms:modified xsi:type="dcterms:W3CDTF">2020-12-15T16:56:56Z</dcterms:modified>
</cp:coreProperties>
</file>